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7FF"/>
    <a:srgbClr val="FADB03"/>
    <a:srgbClr val="00F7F7"/>
    <a:srgbClr val="0067FD"/>
    <a:srgbClr val="FD29A6"/>
    <a:srgbClr val="F527AB"/>
    <a:srgbClr val="FC27AF"/>
    <a:srgbClr val="54F9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0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E2EDAF-EC98-4F62-A9D0-F7F85FEC6113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0F3E6CA-BDE3-443C-A84C-D224AC42D3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F4620F-B239-4DDE-8558-0D6C001F2554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0E1EE9-0192-4631-AC86-40EB31CD7D0C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891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7FA75B-990A-4687-9F6C-3E018EBB2423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419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CD5CC4-5837-4E1A-97D7-C6618FBB403D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450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5C46E4-884F-4ED8-B1FC-46FFE8E069BF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C149F-417F-46FC-AE8A-EA22318705CA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C4483-CAE2-49B6-A5EE-7E9BED0E91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4547-3F82-4B2B-AF10-E7DFF7A9C852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1C0E-2A6B-42A1-8804-9651A42E90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F4779-B59C-45D7-BA91-92909A6220AF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2808-6B39-4ADB-85A1-BB2D160E2D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71681" name="Diapositiva think-cell" r:id="rId5" imgW="360" imgH="360" progId="">
              <p:embed/>
            </p:oleObj>
          </a:graphicData>
        </a:graphic>
      </p:graphicFrame>
      <p:sp>
        <p:nvSpPr>
          <p:cNvPr id="5" name="Rectangle 7" hidden="1">
            <a:extLst>
              <a:ext uri="{FF2B5EF4-FFF2-40B4-BE49-F238E27FC236}"/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3508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6" name="Line 47">
            <a:extLst>
              <a:ext uri="{FF2B5EF4-FFF2-40B4-BE49-F238E27FC236}"/>
            </a:extLst>
          </p:cNvPr>
          <p:cNvSpPr>
            <a:spLocks noChangeShapeType="1"/>
          </p:cNvSpPr>
          <p:nvPr userDrawn="1"/>
        </p:nvSpPr>
        <p:spPr bwMode="auto">
          <a:xfrm>
            <a:off x="158750" y="6324600"/>
            <a:ext cx="1180941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  <a:cs typeface="+mn-cs"/>
            </a:endParaRPr>
          </a:p>
        </p:txBody>
      </p:sp>
      <p:pic>
        <p:nvPicPr>
          <p:cNvPr id="7" name="Immagine 9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36538" y="6369050"/>
            <a:ext cx="21113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2032000" y="6615113"/>
            <a:ext cx="8601075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" name="Straight Connector 11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2032000" y="6497638"/>
            <a:ext cx="8601075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Straight Connector 12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2032000" y="6380163"/>
            <a:ext cx="8601075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Straight Connector 13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2032000" y="6262688"/>
            <a:ext cx="8601075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" name="Picture 16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20325" y="5808663"/>
            <a:ext cx="197167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7"/>
          <p:cNvGrpSpPr>
            <a:grpSpLocks/>
          </p:cNvGrpSpPr>
          <p:nvPr userDrawn="1"/>
        </p:nvGrpSpPr>
        <p:grpSpPr bwMode="auto">
          <a:xfrm>
            <a:off x="95250" y="6262688"/>
            <a:ext cx="155575" cy="352425"/>
            <a:chOff x="95599" y="6262150"/>
            <a:chExt cx="8600303" cy="353181"/>
          </a:xfrm>
        </p:grpSpPr>
        <p:cxnSp>
          <p:nvCxnSpPr>
            <p:cNvPr id="8" name="Straight Connector 19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9" name="Straight Connector 20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Straight Connector 21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" name="Straight Connector 22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2" name="Picture 5" descr="Logo&#10;&#10;Description automatically generated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30200" y="5776913"/>
            <a:ext cx="170021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7616825" y="59563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59D4A-08C2-49B3-901D-8844FADA44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DB40A-5996-4B92-850D-49A87087439C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93B4-5B77-4C20-91BC-DB4DBCCA20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29A7C-F247-453D-90EF-BEB40D2A8B3D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0E05-422B-43E8-B7C1-B82B8717C9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C7DC-3ED6-4661-B6A3-DF86A1DC49F8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31F5-2E71-4E37-846A-51A3FCEC64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7B01C-9085-490C-B552-EA9047E4BAD5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F7931-096C-40BE-B463-22C92DF58D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87FE-5BA5-41A4-8BE9-A9AF0946ECB2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D9165-09E0-478A-91EE-30B16621DB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1F553-5040-417B-A64F-CDAB502D30D9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BEED4-8075-4355-8AB0-62E11E4344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E4CB8-0DBF-428C-BA97-6C20978AE564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8718-4A64-4811-BBBD-A8FE780AA2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F2C6F-717C-4007-B76E-D05AC7CAC3BB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F9EC3-A803-4B64-AF86-C3E6CBA607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2A829-8F1B-4FC1-A213-3B6FCF49B902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AF15-1AFE-43C2-B8A9-4EAF05C2A7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ECDD7-6DD9-405B-A5AF-A8E54EB050F8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678CF-42DC-49F3-98D2-5BEA787CC8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50C5-A020-439E-8C5D-6F0713C29C6B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14CA-00A0-48D0-9D68-7D6789FD2E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4CB52-8570-49AD-ABDF-1AA5099CDE52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EF33-C508-474B-8547-ADD44AC87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F1E4-E933-43A6-8512-675FCB2F3C51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73E2D-2172-4980-94D0-AA8F3F470B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D3584-E1B3-451C-A689-8021327EA9FD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28DE-11D9-4F78-AA27-EE30A3CEDA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91AD-A59D-4891-8001-433E2A16D0DC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FF24-4256-442F-940E-95804B7378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3898-216E-437D-9DBA-B0F8B91477C8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5F6B7-C1C2-452E-B93B-3BCBA8CFEA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07403-92CA-4B2B-8735-26B2D92D50A8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3E3B-413D-4EA9-BEBC-B1AC7667A4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FD7E-0CB8-4462-94D0-8F3E5635B814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1E9E7-269E-457D-B587-37105C3513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AF1C-EB6A-4558-A514-B67DCE971700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BC70D-DA1E-4022-959B-5AB7733DF2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4339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E7189C-196B-442A-AF9B-BB374FBE86D6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4A872D-1312-4172-A07E-6C98EDDC4C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  <p:sldLayoutId id="2147483688" r:id="rId12"/>
    <p:sldLayoutId id="2147483689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638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E44CBB-6397-45B1-AEF0-9A35749F9458}" type="datetimeFigureOut">
              <a:rPr lang="it-IT"/>
              <a:pPr>
                <a:defRPr/>
              </a:pPr>
              <a:t>05/11/2022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BA34CA-DF5A-44E3-8229-4714318124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90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8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questionari.pubblica.istruzione.it/questionariV3/index.php/519882?newtest=Y&amp;lang=it" TargetMode="External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784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CasellaDiTesto 5"/>
          <p:cNvSpPr txBox="1">
            <a:spLocks noChangeArrowheads="1"/>
          </p:cNvSpPr>
          <p:nvPr/>
        </p:nvSpPr>
        <p:spPr bwMode="auto">
          <a:xfrm>
            <a:off x="8974138" y="4829175"/>
            <a:ext cx="2368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>
                <a:latin typeface="Titillium Web"/>
              </a:rPr>
              <a:t>Scopri come partecipare!</a:t>
            </a:r>
          </a:p>
        </p:txBody>
      </p:sp>
      <p:grpSp>
        <p:nvGrpSpPr>
          <p:cNvPr id="2053" name="Gruppo 1"/>
          <p:cNvGrpSpPr>
            <a:grpSpLocks/>
          </p:cNvGrpSpPr>
          <p:nvPr/>
        </p:nvGrpSpPr>
        <p:grpSpPr bwMode="auto">
          <a:xfrm>
            <a:off x="8974138" y="4718050"/>
            <a:ext cx="477837" cy="47942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/>
              </a:extLst>
            </p:cNvPr>
            <p:cNvCxnSpPr/>
            <p:nvPr/>
          </p:nvCxnSpPr>
          <p:spPr>
            <a:xfrm flipV="1">
              <a:off x="8973878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/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039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rot="16200000" flipV="1">
            <a:off x="11143457" y="5371306"/>
            <a:ext cx="0" cy="477837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rot="10800000" flipV="1">
            <a:off x="11372850" y="5129213"/>
            <a:ext cx="0" cy="47942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050" name="Diapositiva think-cell" r:id="rId5" imgW="360" imgH="360" progId="">
              <p:embed/>
            </p:oleObj>
          </a:graphicData>
        </a:graphic>
      </p:graphicFrame>
      <p:sp>
        <p:nvSpPr>
          <p:cNvPr id="2056" name="Rettangolo 11"/>
          <p:cNvSpPr>
            <a:spLocks noChangeArrowheads="1"/>
          </p:cNvSpPr>
          <p:nvPr/>
        </p:nvSpPr>
        <p:spPr bwMode="auto">
          <a:xfrm>
            <a:off x="342900" y="2419350"/>
            <a:ext cx="115062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/>
              </a:rPr>
              <a:t>Oggi, 27 ottobre, il Ministero dell’Istruzione lancia</a:t>
            </a:r>
          </a:p>
        </p:txBody>
      </p:sp>
      <p:sp>
        <p:nvSpPr>
          <p:cNvPr id="2057" name="Rettangolo 14"/>
          <p:cNvSpPr>
            <a:spLocks noChangeArrowheads="1"/>
          </p:cNvSpPr>
          <p:nvPr/>
        </p:nvSpPr>
        <p:spPr bwMode="auto">
          <a:xfrm>
            <a:off x="749300" y="3138488"/>
            <a:ext cx="10947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/>
              </a:rPr>
              <a:t>La consultazione del corpo docenti per l’attualizzazione del Piano Nazionale Scuola Digitale</a:t>
            </a:r>
          </a:p>
        </p:txBody>
      </p:sp>
      <p:pic>
        <p:nvPicPr>
          <p:cNvPr id="2058" name="Immagine 1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60700" y="190500"/>
            <a:ext cx="515302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074" name="Diapositiva think-cell" r:id="rId5" imgW="360" imgH="360" progId="">
              <p:embed/>
            </p:oleObj>
          </a:graphicData>
        </a:graphic>
      </p:graphicFrame>
      <p:pic>
        <p:nvPicPr>
          <p:cNvPr id="3075" name="Immagine 1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08838" y="2097088"/>
            <a:ext cx="4983162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ttangolo 16"/>
          <p:cNvSpPr>
            <a:spLocks noChangeArrowheads="1"/>
          </p:cNvSpPr>
          <p:nvPr/>
        </p:nvSpPr>
        <p:spPr bwMode="auto">
          <a:xfrm>
            <a:off x="619125" y="1403350"/>
            <a:ext cx="109537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/>
              </a:rPr>
              <a:t>È tempo di rinnova-menti!</a:t>
            </a:r>
          </a:p>
        </p:txBody>
      </p:sp>
      <p:sp>
        <p:nvSpPr>
          <p:cNvPr id="3077" name="CasellaDiTesto 19"/>
          <p:cNvSpPr txBox="1">
            <a:spLocks noChangeArrowheads="1"/>
          </p:cNvSpPr>
          <p:nvPr/>
        </p:nvSpPr>
        <p:spPr bwMode="auto">
          <a:xfrm>
            <a:off x="350838" y="82550"/>
            <a:ext cx="1093946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610" tIns="54610" rIns="54610" bIns="54610" anchor="ctr"/>
          <a:lstStyle/>
          <a:p>
            <a:pPr>
              <a:spcAft>
                <a:spcPts val="300"/>
              </a:spcAft>
            </a:pPr>
            <a:r>
              <a:rPr lang="it-IT" sz="2000" b="1">
                <a:solidFill>
                  <a:srgbClr val="0067FF"/>
                </a:solidFill>
                <a:latin typeface="Titillium Web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36550" y="979488"/>
            <a:ext cx="115189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Rettangolo 24"/>
          <p:cNvSpPr>
            <a:spLocks noChangeArrowheads="1"/>
          </p:cNvSpPr>
          <p:nvPr/>
        </p:nvSpPr>
        <p:spPr bwMode="auto">
          <a:xfrm>
            <a:off x="619125" y="2181225"/>
            <a:ext cx="62499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/>
              </a:rPr>
              <a:t>Al fine di riprogettare il Piano Nazionale Scuola Digitale, è stata avviata una consultazione destinata a </a:t>
            </a:r>
            <a:r>
              <a:rPr lang="it-IT" sz="2200" b="1">
                <a:latin typeface="Titillium Web"/>
              </a:rPr>
              <a:t>tutti i docenti</a:t>
            </a:r>
            <a:r>
              <a:rPr lang="it-IT" sz="2200">
                <a:latin typeface="Titillium Web"/>
              </a:rPr>
              <a:t>, attraverso la compilazione di un questionario.</a:t>
            </a:r>
          </a:p>
        </p:txBody>
      </p:sp>
      <p:grpSp>
        <p:nvGrpSpPr>
          <p:cNvPr id="3080" name="Gruppo 1"/>
          <p:cNvGrpSpPr>
            <a:grpSpLocks/>
          </p:cNvGrpSpPr>
          <p:nvPr/>
        </p:nvGrpSpPr>
        <p:grpSpPr bwMode="auto">
          <a:xfrm>
            <a:off x="619125" y="4516438"/>
            <a:ext cx="6249988" cy="684212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303190" y="5508450"/>
              <a:ext cx="5565443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19018" y="5508450"/>
              <a:ext cx="684172" cy="684001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085" name="Elemento grafico 35" descr="Documento contorno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91018" y="5580451"/>
              <a:ext cx="540000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Rettangolo con angoli arrotondati 13">
            <a:hlinkClick r:id="rId8"/>
            <a:extLst>
              <a:ext uri="{FF2B5EF4-FFF2-40B4-BE49-F238E27FC236}"/>
            </a:extLst>
          </p:cNvPr>
          <p:cNvSpPr/>
          <p:nvPr/>
        </p:nvSpPr>
        <p:spPr>
          <a:xfrm>
            <a:off x="9072563" y="258763"/>
            <a:ext cx="2649537" cy="534987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3082" name="Immagine 1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0700" y="2097088"/>
            <a:ext cx="5321300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4098" name="Diapositiva think-cell" r:id="rId5" imgW="360" imgH="360" progId="">
              <p:embed/>
            </p:oleObj>
          </a:graphicData>
        </a:graphic>
      </p:graphicFrame>
      <p:sp>
        <p:nvSpPr>
          <p:cNvPr id="4099" name="Rettangolo 11"/>
          <p:cNvSpPr>
            <a:spLocks noChangeArrowheads="1"/>
          </p:cNvSpPr>
          <p:nvPr/>
        </p:nvSpPr>
        <p:spPr bwMode="auto">
          <a:xfrm>
            <a:off x="619125" y="1403350"/>
            <a:ext cx="10953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/>
              </a:rPr>
              <a:t>La consultazione mira a </a:t>
            </a:r>
            <a:r>
              <a:rPr lang="it-IT" sz="2200" b="1">
                <a:latin typeface="Titillium Web"/>
              </a:rPr>
              <a:t>coinvolgere il cuore pulsante del sistema scolastico </a:t>
            </a:r>
            <a:r>
              <a:rPr lang="it-IT" sz="2200">
                <a:latin typeface="Titillium Web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36550" y="979488"/>
            <a:ext cx="115189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Immagine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451100"/>
            <a:ext cx="4983163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CasellaDiTesto 13"/>
          <p:cNvSpPr txBox="1">
            <a:spLocks noChangeArrowheads="1"/>
          </p:cNvSpPr>
          <p:nvPr/>
        </p:nvSpPr>
        <p:spPr bwMode="auto">
          <a:xfrm>
            <a:off x="350838" y="82550"/>
            <a:ext cx="1093946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610" tIns="54610" rIns="54610" bIns="54610" anchor="ctr"/>
          <a:lstStyle/>
          <a:p>
            <a:pPr>
              <a:spcAft>
                <a:spcPts val="300"/>
              </a:spcAft>
            </a:pPr>
            <a:r>
              <a:rPr lang="it-IT" sz="2000" b="1">
                <a:solidFill>
                  <a:srgbClr val="0067FF"/>
                </a:solidFill>
                <a:latin typeface="Titillium Web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7"/>
            <a:extLst>
              <a:ext uri="{FF2B5EF4-FFF2-40B4-BE49-F238E27FC236}"/>
            </a:extLst>
          </p:cNvPr>
          <p:cNvSpPr/>
          <p:nvPr/>
        </p:nvSpPr>
        <p:spPr>
          <a:xfrm>
            <a:off x="9072563" y="258763"/>
            <a:ext cx="2649537" cy="534987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4104" name="CasellaDiTesto 9"/>
          <p:cNvSpPr txBox="1">
            <a:spLocks noChangeArrowheads="1"/>
          </p:cNvSpPr>
          <p:nvPr/>
        </p:nvSpPr>
        <p:spPr bwMode="auto">
          <a:xfrm>
            <a:off x="5567363" y="3255963"/>
            <a:ext cx="5897562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/>
              </a:rPr>
              <a:t>…per </a:t>
            </a:r>
            <a:r>
              <a:rPr lang="it-IT" sz="2000" b="1">
                <a:latin typeface="Titillium Web"/>
              </a:rPr>
              <a:t>accompagnare tutti gli studenti </a:t>
            </a:r>
            <a:r>
              <a:rPr lang="it-IT" sz="2000">
                <a:latin typeface="Titillium Web"/>
              </a:rPr>
              <a:t>nell’acquisizione di competenze digitali, promuovendo l’esercizio consapevole di una </a:t>
            </a:r>
            <a:r>
              <a:rPr lang="it-IT" sz="2000" b="1">
                <a:latin typeface="Titillium Web"/>
              </a:rPr>
              <a:t>piena cittadinanza</a:t>
            </a:r>
            <a:r>
              <a:rPr lang="it-IT" sz="2000">
                <a:latin typeface="Titillium Web"/>
              </a:rPr>
              <a:t>, pronta a raccogliere le sfide del futuro.</a:t>
            </a:r>
            <a:endParaRPr lang="it-IT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5122" name="Diapositiva think-cell" r:id="rId5" imgW="360" imgH="360" progId="">
              <p:embed/>
            </p:oleObj>
          </a:graphicData>
        </a:graphic>
      </p:graphicFrame>
      <p:cxnSp>
        <p:nvCxnSpPr>
          <p:cNvPr id="14" name="Connettore diritto 13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36550" y="979488"/>
            <a:ext cx="115189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Rettangolo 15"/>
          <p:cNvSpPr>
            <a:spLocks noChangeArrowheads="1"/>
          </p:cNvSpPr>
          <p:nvPr/>
        </p:nvSpPr>
        <p:spPr bwMode="auto">
          <a:xfrm>
            <a:off x="619125" y="1403350"/>
            <a:ext cx="10953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/>
              </a:rPr>
              <a:t>Nell’ottica di una </a:t>
            </a:r>
            <a:r>
              <a:rPr lang="it-IT" sz="2200" b="1">
                <a:latin typeface="Titillium Web"/>
              </a:rPr>
              <a:t>progettualità condivisa</a:t>
            </a:r>
            <a:r>
              <a:rPr lang="it-IT" sz="2200">
                <a:latin typeface="Titillium Web"/>
              </a:rPr>
              <a:t> chiediamo a voi, che vivete la quotidianità del «fare Scuola», di </a:t>
            </a:r>
            <a:r>
              <a:rPr lang="it-IT" sz="2200" b="1">
                <a:latin typeface="Titillium Web"/>
              </a:rPr>
              <a:t>riflettere sulla vostra idea di scuola del futuro</a:t>
            </a:r>
            <a:r>
              <a:rPr lang="it-IT" sz="2200">
                <a:latin typeface="Titillium Web"/>
              </a:rPr>
              <a:t>.</a:t>
            </a:r>
          </a:p>
        </p:txBody>
      </p:sp>
      <p:sp>
        <p:nvSpPr>
          <p:cNvPr id="5125" name="CasellaDiTesto 21"/>
          <p:cNvSpPr txBox="1">
            <a:spLocks noChangeArrowheads="1"/>
          </p:cNvSpPr>
          <p:nvPr/>
        </p:nvSpPr>
        <p:spPr bwMode="auto">
          <a:xfrm>
            <a:off x="350838" y="82550"/>
            <a:ext cx="1093946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610" tIns="54610" rIns="54610" bIns="54610" anchor="ctr"/>
          <a:lstStyle/>
          <a:p>
            <a:pPr>
              <a:spcAft>
                <a:spcPts val="300"/>
              </a:spcAft>
            </a:pPr>
            <a:r>
              <a:rPr lang="it-IT" sz="2000" b="1">
                <a:solidFill>
                  <a:srgbClr val="0067FF"/>
                </a:solidFill>
                <a:latin typeface="Titillium Web"/>
              </a:rPr>
              <a:t>Consultazione del corpo docenti per l’attualizzazione del PNSD</a:t>
            </a:r>
          </a:p>
        </p:txBody>
      </p:sp>
      <p:pic>
        <p:nvPicPr>
          <p:cNvPr id="5126" name="Immagine 27"/>
          <p:cNvPicPr>
            <a:picLocks noChangeAspect="1"/>
          </p:cNvPicPr>
          <p:nvPr/>
        </p:nvPicPr>
        <p:blipFill>
          <a:blip r:embed="rId6"/>
          <a:srcRect r="861" b="5923"/>
          <a:stretch>
            <a:fillRect/>
          </a:stretch>
        </p:blipFill>
        <p:spPr bwMode="auto">
          <a:xfrm>
            <a:off x="7018338" y="2495550"/>
            <a:ext cx="4983162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tangolo con angoli arrotondati 12">
            <a:hlinkClick r:id="rId7"/>
            <a:extLst>
              <a:ext uri="{FF2B5EF4-FFF2-40B4-BE49-F238E27FC236}"/>
            </a:extLst>
          </p:cNvPr>
          <p:cNvSpPr/>
          <p:nvPr/>
        </p:nvSpPr>
        <p:spPr>
          <a:xfrm>
            <a:off x="9072563" y="258763"/>
            <a:ext cx="2649537" cy="534987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5128" name="Rettangolo 16"/>
          <p:cNvSpPr>
            <a:spLocks noChangeArrowheads="1"/>
          </p:cNvSpPr>
          <p:nvPr/>
        </p:nvSpPr>
        <p:spPr bwMode="auto">
          <a:xfrm>
            <a:off x="619125" y="2800350"/>
            <a:ext cx="571817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/>
            </a:extLst>
          </p:cNvPr>
          <p:cNvSpPr/>
          <p:nvPr/>
        </p:nvSpPr>
        <p:spPr>
          <a:xfrm>
            <a:off x="661988" y="4906963"/>
            <a:ext cx="3825875" cy="296862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130" name="Rettangolo 18"/>
          <p:cNvSpPr>
            <a:spLocks noChangeArrowheads="1"/>
          </p:cNvSpPr>
          <p:nvPr/>
        </p:nvSpPr>
        <p:spPr bwMode="auto">
          <a:xfrm>
            <a:off x="619125" y="3603625"/>
            <a:ext cx="5824538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/>
              </a:rPr>
              <a:t>riprogettazione e l’attualizzazione </a:t>
            </a:r>
            <a:r>
              <a:rPr lang="it-IT" sz="2000">
                <a:latin typeface="Titillium Web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4105275" y="4019550"/>
            <a:ext cx="1655763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146" name="Diapositiva think-cell" r:id="rId5" imgW="360" imgH="360" progId="">
              <p:embed/>
            </p:oleObj>
          </a:graphicData>
        </a:graphic>
      </p:graphicFrame>
      <p:cxnSp>
        <p:nvCxnSpPr>
          <p:cNvPr id="22" name="Connettore diritto 2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36550" y="979488"/>
            <a:ext cx="115189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8" name="Gruppo 22"/>
          <p:cNvGrpSpPr>
            <a:grpSpLocks/>
          </p:cNvGrpSpPr>
          <p:nvPr/>
        </p:nvGrpSpPr>
        <p:grpSpPr bwMode="auto">
          <a:xfrm>
            <a:off x="620713" y="1274763"/>
            <a:ext cx="10737850" cy="3455987"/>
            <a:chOff x="620287" y="1402740"/>
            <a:chExt cx="10738129" cy="3455328"/>
          </a:xfrm>
        </p:grpSpPr>
        <p:sp>
          <p:nvSpPr>
            <p:cNvPr id="6153" name="Rettangolo 14"/>
            <p:cNvSpPr>
              <a:spLocks noChangeArrowheads="1"/>
            </p:cNvSpPr>
            <p:nvPr/>
          </p:nvSpPr>
          <p:spPr bwMode="auto">
            <a:xfrm>
              <a:off x="620287" y="1402740"/>
              <a:ext cx="10738129" cy="69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/>
                </a:rPr>
                <a:t>Fa’ sentire la tua voce</a:t>
              </a:r>
              <a:endParaRPr lang="it-IT" sz="3200">
                <a:latin typeface="Baguet Script"/>
              </a:endParaRPr>
            </a:p>
          </p:txBody>
        </p:sp>
        <p:grpSp>
          <p:nvGrpSpPr>
            <p:cNvPr id="6154" name="Gruppo 16"/>
            <p:cNvGrpSpPr>
              <a:grpSpLocks/>
            </p:cNvGrpSpPr>
            <p:nvPr/>
          </p:nvGrpSpPr>
          <p:grpSpPr bwMode="auto"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6155" name="Gruppo 9"/>
              <p:cNvGrpSpPr>
                <a:grpSpLocks/>
              </p:cNvGrpSpPr>
              <p:nvPr/>
            </p:nvGrpSpPr>
            <p:grpSpPr bwMode="auto"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/>
                  </a:extLst>
                </p:cNvPr>
                <p:cNvSpPr txBox="1"/>
                <p:nvPr/>
              </p:nvSpPr>
              <p:spPr>
                <a:xfrm>
                  <a:off x="1649014" y="2745509"/>
                  <a:ext cx="5902478" cy="768204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2000" b="1" cap="small">
                      <a:latin typeface="Titillium Web" panose="00000500000000000000" pitchFamily="2" charset="0"/>
                      <a:cs typeface="+mn-cs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  <a:cs typeface="+mn-cs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2400">
                      <a:latin typeface="Titillium Web" panose="00000500000000000000" pitchFamily="2" charset="0"/>
                      <a:cs typeface="+mn-cs"/>
                    </a:rPr>
                    <a:t>Fino alle 23:59 del 15 novembre 2022</a:t>
                  </a:r>
                </a:p>
              </p:txBody>
            </p:sp>
            <p:grpSp>
              <p:nvGrpSpPr>
                <p:cNvPr id="6162" name="Gruppo 7"/>
                <p:cNvGrpSpPr>
                  <a:grpSpLocks/>
                </p:cNvGrpSpPr>
                <p:nvPr/>
              </p:nvGrpSpPr>
              <p:grpSpPr bwMode="auto"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/>
                    </a:extLst>
                  </p:cNvPr>
                  <p:cNvSpPr/>
                  <p:nvPr/>
                </p:nvSpPr>
                <p:spPr>
                  <a:xfrm>
                    <a:off x="763166" y="3038308"/>
                    <a:ext cx="763607" cy="776140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it-IT"/>
                  </a:p>
                </p:txBody>
              </p:sp>
              <p:pic>
                <p:nvPicPr>
                  <p:cNvPr id="6164" name="Elemento grafico 8" descr="Calendario giornaliero con riempimento a tinta unita"/>
                  <p:cNvPicPr>
                    <a:picLocks noChangeAspect="1"/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 bwMode="auto"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grpSp>
            <p:nvGrpSpPr>
              <p:cNvPr id="6156" name="Gruppo 15"/>
              <p:cNvGrpSpPr>
                <a:grpSpLocks/>
              </p:cNvGrpSpPr>
              <p:nvPr/>
            </p:nvGrpSpPr>
            <p:grpSpPr bwMode="auto"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6157" name="Gruppo 12"/>
                <p:cNvGrpSpPr>
                  <a:grpSpLocks/>
                </p:cNvGrpSpPr>
                <p:nvPr/>
              </p:nvGrpSpPr>
              <p:grpSpPr bwMode="auto"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/>
                    </a:extLst>
                  </p:cNvPr>
                  <p:cNvSpPr/>
                  <p:nvPr/>
                </p:nvSpPr>
                <p:spPr>
                  <a:xfrm>
                    <a:off x="763166" y="4081929"/>
                    <a:ext cx="763607" cy="776139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it-IT"/>
                  </a:p>
                </p:txBody>
              </p:sp>
              <p:pic>
                <p:nvPicPr>
                  <p:cNvPr id="6160" name="Elemento grafico 10" descr="Cursore contorno"/>
                  <p:cNvPicPr>
                    <a:picLocks noChangeAspect="1"/>
                  </p:cNvPicPr>
                  <p:nvPr/>
                </p:nvPicPr>
                <p:blipFill>
                  <a:blip r:embed="rId7"/>
                  <a:srcRect/>
                  <a:stretch>
                    <a:fillRect/>
                  </a:stretch>
                </p:blipFill>
                <p:spPr bwMode="auto"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sp>
              <p:nvSpPr>
                <p:cNvPr id="18" name="CasellaDiTesto 17">
                  <a:extLst>
                    <a:ext uri="{FF2B5EF4-FFF2-40B4-BE49-F238E27FC236}"/>
                  </a:extLst>
                </p:cNvPr>
                <p:cNvSpPr txBox="1"/>
                <p:nvPr/>
              </p:nvSpPr>
              <p:spPr>
                <a:xfrm>
                  <a:off x="1649014" y="4085103"/>
                  <a:ext cx="5902478" cy="76979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2000" b="1" cap="small">
                      <a:latin typeface="Titillium Web" panose="00000500000000000000" pitchFamily="2" charset="0"/>
                      <a:cs typeface="+mn-cs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  <a:cs typeface="+mn-cs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2400">
                      <a:latin typeface="Titillium Web" panose="00000500000000000000" pitchFamily="2" charset="0"/>
                      <a:cs typeface="+mn-cs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cs typeface="+mn-cs"/>
                      <a:hlinkClick r:id="rId8"/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  <a:cs typeface="+mn-cs"/>
                  </a:endParaRPr>
                </a:p>
              </p:txBody>
            </p:sp>
          </p:grpSp>
        </p:grpSp>
      </p:grpSp>
      <p:sp>
        <p:nvSpPr>
          <p:cNvPr id="6149" name="Rettangolo 18"/>
          <p:cNvSpPr>
            <a:spLocks noChangeArrowheads="1"/>
          </p:cNvSpPr>
          <p:nvPr/>
        </p:nvSpPr>
        <p:spPr bwMode="auto">
          <a:xfrm>
            <a:off x="619125" y="5030788"/>
            <a:ext cx="10953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/>
              </a:rPr>
              <a:t>Faremo tesoro del tuo contributo!</a:t>
            </a:r>
          </a:p>
        </p:txBody>
      </p:sp>
      <p:sp>
        <p:nvSpPr>
          <p:cNvPr id="6150" name="CasellaDiTesto 29"/>
          <p:cNvSpPr txBox="1">
            <a:spLocks noChangeArrowheads="1"/>
          </p:cNvSpPr>
          <p:nvPr/>
        </p:nvSpPr>
        <p:spPr bwMode="auto">
          <a:xfrm>
            <a:off x="350838" y="82550"/>
            <a:ext cx="1093946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610" tIns="54610" rIns="54610" bIns="54610" anchor="ctr"/>
          <a:lstStyle/>
          <a:p>
            <a:pPr>
              <a:spcAft>
                <a:spcPts val="300"/>
              </a:spcAft>
            </a:pPr>
            <a:r>
              <a:rPr lang="it-IT" sz="2000" b="1">
                <a:solidFill>
                  <a:srgbClr val="0067FF"/>
                </a:solidFill>
                <a:latin typeface="Titillium Web"/>
              </a:rPr>
              <a:t>Consultazione del corpo docenti per l’attualizzazione del PNSD</a:t>
            </a:r>
          </a:p>
        </p:txBody>
      </p:sp>
      <p:pic>
        <p:nvPicPr>
          <p:cNvPr id="6151" name="Immagine 35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73975" y="1555750"/>
            <a:ext cx="3787775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ttangolo 36"/>
          <p:cNvSpPr>
            <a:spLocks noChangeArrowheads="1"/>
          </p:cNvSpPr>
          <p:nvPr/>
        </p:nvSpPr>
        <p:spPr bwMode="auto">
          <a:xfrm>
            <a:off x="8107363" y="5327650"/>
            <a:ext cx="292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/>
              </a:rPr>
              <a:t>Inquadra al QR-code per accedere più  rapidamente al questionario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264</Words>
  <Application>Microsoft Office PowerPoint</Application>
  <PresentationFormat>Personalizzato</PresentationFormat>
  <Paragraphs>30</Paragraphs>
  <Slides>5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5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7" baseType="lpstr">
      <vt:lpstr>Calibri</vt:lpstr>
      <vt:lpstr>Arial</vt:lpstr>
      <vt:lpstr>Calibri Light</vt:lpstr>
      <vt:lpstr>KPMG Extralight</vt:lpstr>
      <vt:lpstr>Titillium Web</vt:lpstr>
      <vt:lpstr>Baguet Script</vt:lpstr>
      <vt:lpstr>Tema di Office</vt:lpstr>
      <vt:lpstr>1_Tema di Office</vt:lpstr>
      <vt:lpstr>Tema di Office</vt:lpstr>
      <vt:lpstr>Tema di Office</vt:lpstr>
      <vt:lpstr>1_Tema di Office</vt:lpstr>
      <vt:lpstr>Diapositiva think-cell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PC3</cp:lastModifiedBy>
  <cp:revision>2</cp:revision>
  <dcterms:created xsi:type="dcterms:W3CDTF">2022-10-21T14:04:45Z</dcterms:created>
  <dcterms:modified xsi:type="dcterms:W3CDTF">2022-11-05T09:16:54Z</dcterms:modified>
</cp:coreProperties>
</file>